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70" r:id="rId4"/>
    <p:sldId id="257" r:id="rId5"/>
    <p:sldId id="267" r:id="rId6"/>
    <p:sldId id="327" r:id="rId7"/>
    <p:sldId id="265" r:id="rId8"/>
    <p:sldId id="269" r:id="rId9"/>
    <p:sldId id="268" r:id="rId10"/>
    <p:sldId id="266" r:id="rId11"/>
    <p:sldId id="264" r:id="rId12"/>
    <p:sldId id="259" r:id="rId13"/>
    <p:sldId id="286" r:id="rId14"/>
    <p:sldId id="329" r:id="rId15"/>
    <p:sldId id="330" r:id="rId16"/>
    <p:sldId id="328" r:id="rId17"/>
    <p:sldId id="263" r:id="rId18"/>
    <p:sldId id="304" r:id="rId19"/>
    <p:sldId id="272" r:id="rId20"/>
    <p:sldId id="271" r:id="rId21"/>
    <p:sldId id="285" r:id="rId22"/>
    <p:sldId id="331" r:id="rId23"/>
    <p:sldId id="305" r:id="rId24"/>
    <p:sldId id="273" r:id="rId25"/>
    <p:sldId id="287" r:id="rId26"/>
    <p:sldId id="306" r:id="rId27"/>
    <p:sldId id="274" r:id="rId28"/>
    <p:sldId id="284" r:id="rId29"/>
    <p:sldId id="307" r:id="rId30"/>
    <p:sldId id="275" r:id="rId31"/>
    <p:sldId id="322" r:id="rId32"/>
    <p:sldId id="324" r:id="rId33"/>
    <p:sldId id="323" r:id="rId34"/>
    <p:sldId id="325" r:id="rId35"/>
    <p:sldId id="326" r:id="rId36"/>
    <p:sldId id="319" r:id="rId37"/>
    <p:sldId id="321" r:id="rId38"/>
    <p:sldId id="320" r:id="rId39"/>
    <p:sldId id="276" r:id="rId40"/>
    <p:sldId id="317" r:id="rId41"/>
    <p:sldId id="318" r:id="rId42"/>
    <p:sldId id="277" r:id="rId43"/>
    <p:sldId id="278" r:id="rId44"/>
    <p:sldId id="291" r:id="rId45"/>
    <p:sldId id="316" r:id="rId46"/>
    <p:sldId id="309" r:id="rId47"/>
    <p:sldId id="310" r:id="rId48"/>
    <p:sldId id="311" r:id="rId49"/>
    <p:sldId id="299" r:id="rId50"/>
    <p:sldId id="334" r:id="rId51"/>
    <p:sldId id="333" r:id="rId52"/>
    <p:sldId id="300" r:id="rId53"/>
    <p:sldId id="332" r:id="rId54"/>
    <p:sldId id="312" r:id="rId55"/>
    <p:sldId id="313" r:id="rId56"/>
    <p:sldId id="314" r:id="rId57"/>
    <p:sldId id="315" r:id="rId58"/>
    <p:sldId id="298" r:id="rId59"/>
    <p:sldId id="297" r:id="rId60"/>
    <p:sldId id="301" r:id="rId61"/>
    <p:sldId id="302" r:id="rId62"/>
    <p:sldId id="303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8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7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8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2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767C-15F2-41ED-B772-9D16AFBE652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6E3B8-6D45-4FB7-9BA2-F2346F8C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INVASIVE POSITIVE PRESSURE </a:t>
            </a:r>
            <a:b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DR.REZA ALIZADEH KASHANI, MD , FCCM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28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2" y="1865312"/>
            <a:ext cx="4992688" cy="49926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20" y="1865312"/>
            <a:ext cx="6059827" cy="40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3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60" y="1828070"/>
            <a:ext cx="3652520" cy="48526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1907942"/>
            <a:ext cx="3901440" cy="47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7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051" y="477520"/>
            <a:ext cx="9897466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5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5755"/>
          </a:xfrm>
        </p:spPr>
        <p:txBody>
          <a:bodyPr>
            <a:normAutofit/>
          </a:bodyPr>
          <a:lstStyle/>
          <a:p>
            <a:pPr algn="ctr"/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MODES</a:t>
            </a:r>
            <a:endParaRPr lang="en-US" sz="65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912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2" y="365125"/>
            <a:ext cx="3176336" cy="612230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SPONTANEUS NEGATIVE PRESSURE VENTILATION</a:t>
            </a:r>
            <a:endParaRPr lang="en-US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387" y="125129"/>
            <a:ext cx="8079445" cy="67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1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57" y="259882"/>
            <a:ext cx="8688885" cy="6516664"/>
          </a:xfrm>
        </p:spPr>
      </p:pic>
    </p:spTree>
    <p:extLst>
      <p:ext uri="{BB962C8B-B14F-4D97-AF65-F5344CB8AC3E}">
        <p14:creationId xmlns:p14="http://schemas.microsoft.com/office/powerpoint/2010/main" val="2832894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97250"/>
          </a:xfrm>
        </p:spPr>
        <p:txBody>
          <a:bodyPr>
            <a:normAutofit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= FLOW × RESISTANCE + VOLUME / COMPLIANCE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0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IPAP – EPAP = PRESSURE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72" y="2015808"/>
            <a:ext cx="11471055" cy="30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78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 numCol="2">
            <a:normAutofit/>
          </a:bodyPr>
          <a:lstStyle/>
          <a:p>
            <a:r>
              <a:rPr lang="en-US" sz="3200" dirty="0" smtClean="0"/>
              <a:t>EPAP = </a:t>
            </a:r>
            <a:r>
              <a:rPr lang="en-US" sz="3200" dirty="0" smtClean="0"/>
              <a:t>5 CMH2O</a:t>
            </a:r>
            <a:endParaRPr lang="en-US" sz="3200" dirty="0" smtClean="0"/>
          </a:p>
          <a:p>
            <a:r>
              <a:rPr lang="en-US" sz="3200" dirty="0" smtClean="0"/>
              <a:t>PSV = </a:t>
            </a:r>
            <a:r>
              <a:rPr lang="en-US" sz="3200" dirty="0"/>
              <a:t>10 CMH2O</a:t>
            </a:r>
          </a:p>
          <a:p>
            <a:r>
              <a:rPr lang="en-US" sz="3200" dirty="0" smtClean="0"/>
              <a:t>IPAP </a:t>
            </a:r>
            <a:r>
              <a:rPr lang="en-US" sz="3200" dirty="0" smtClean="0"/>
              <a:t>= </a:t>
            </a:r>
            <a:r>
              <a:rPr lang="en-US" sz="3200" dirty="0"/>
              <a:t>15 CMH2O</a:t>
            </a:r>
          </a:p>
          <a:p>
            <a:endParaRPr lang="en-US" sz="3200" dirty="0" smtClean="0"/>
          </a:p>
          <a:p>
            <a:r>
              <a:rPr lang="en-US" sz="3200" dirty="0" smtClean="0"/>
              <a:t>EPAP = PEEP</a:t>
            </a:r>
          </a:p>
          <a:p>
            <a:r>
              <a:rPr lang="en-US" sz="3200" dirty="0" smtClean="0"/>
              <a:t>PSV = PRESSURE SUPPORT</a:t>
            </a:r>
            <a:endParaRPr lang="en-US" sz="3200" dirty="0"/>
          </a:p>
          <a:p>
            <a:r>
              <a:rPr lang="en-US" sz="3200" dirty="0" smtClean="0"/>
              <a:t>IPAP = PIP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EPAP = </a:t>
            </a:r>
            <a:r>
              <a:rPr lang="en-US" sz="3200" dirty="0"/>
              <a:t>10 CMH2O</a:t>
            </a:r>
          </a:p>
          <a:p>
            <a:r>
              <a:rPr lang="en-US" sz="3200" dirty="0" smtClean="0"/>
              <a:t>IPAP </a:t>
            </a:r>
            <a:r>
              <a:rPr lang="en-US" sz="3200" dirty="0" smtClean="0"/>
              <a:t>= </a:t>
            </a:r>
            <a:r>
              <a:rPr lang="en-US" sz="3200" dirty="0"/>
              <a:t>25 CMH2O</a:t>
            </a:r>
          </a:p>
          <a:p>
            <a:r>
              <a:rPr lang="en-US" sz="3200" dirty="0" smtClean="0"/>
              <a:t>PSV </a:t>
            </a:r>
            <a:r>
              <a:rPr lang="en-US" sz="3200" dirty="0" smtClean="0"/>
              <a:t>=  </a:t>
            </a:r>
            <a:r>
              <a:rPr lang="en-US" sz="3200" dirty="0"/>
              <a:t>15 CMH2O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94" y="518160"/>
            <a:ext cx="11078612" cy="58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mechanical ventilation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Invasive </a:t>
            </a:r>
            <a:r>
              <a:rPr lang="en-US" dirty="0"/>
              <a:t>mechanical ventilation (IMV)</a:t>
            </a:r>
          </a:p>
          <a:p>
            <a:r>
              <a:rPr lang="en-US" dirty="0"/>
              <a:t> Non-invasive mechanical ventilation (NIV)</a:t>
            </a:r>
          </a:p>
          <a:p>
            <a:r>
              <a:rPr lang="en-US" dirty="0"/>
              <a:t> High low nasal cannula ventilation (NIV-HFNC) </a:t>
            </a:r>
          </a:p>
        </p:txBody>
      </p:sp>
    </p:spTree>
    <p:extLst>
      <p:ext uri="{BB962C8B-B14F-4D97-AF65-F5344CB8AC3E}">
        <p14:creationId xmlns:p14="http://schemas.microsoft.com/office/powerpoint/2010/main" val="3334085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positive airway pressure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320"/>
            <a:ext cx="10515600" cy="536448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000" b="1" dirty="0">
                <a:solidFill>
                  <a:srgbClr val="C00000"/>
                </a:solidFill>
              </a:rPr>
              <a:t>no </a:t>
            </a:r>
            <a:r>
              <a:rPr lang="en-US" sz="3000" b="1" dirty="0" smtClean="0">
                <a:solidFill>
                  <a:srgbClr val="C00000"/>
                </a:solidFill>
              </a:rPr>
              <a:t>additional </a:t>
            </a:r>
            <a:r>
              <a:rPr lang="en-US" sz="3000" b="1" dirty="0">
                <a:solidFill>
                  <a:srgbClr val="C00000"/>
                </a:solidFill>
              </a:rPr>
              <a:t>pressure is applied during </a:t>
            </a:r>
            <a:r>
              <a:rPr lang="en-US" sz="3000" b="1" dirty="0" smtClean="0">
                <a:solidFill>
                  <a:srgbClr val="C00000"/>
                </a:solidFill>
              </a:rPr>
              <a:t>inhalation.</a:t>
            </a:r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/>
              <a:t>NIV, </a:t>
            </a:r>
            <a:r>
              <a:rPr lang="en-US" dirty="0" smtClean="0"/>
              <a:t>pressure </a:t>
            </a:r>
            <a:r>
              <a:rPr lang="en-US" dirty="0"/>
              <a:t>applied to the airway during the inspiratory phase is </a:t>
            </a:r>
            <a:r>
              <a:rPr lang="en-US" dirty="0" smtClean="0"/>
              <a:t>greater </a:t>
            </a:r>
            <a:r>
              <a:rPr lang="en-US" dirty="0"/>
              <a:t>than the pressure applied during exhalation</a:t>
            </a:r>
          </a:p>
          <a:p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respiratory muscle assistance</a:t>
            </a:r>
            <a:r>
              <a:rPr lang="en-US" dirty="0" smtClean="0"/>
              <a:t>,</a:t>
            </a:r>
          </a:p>
          <a:p>
            <a:r>
              <a:rPr lang="en-US" dirty="0"/>
              <a:t>increased tidal </a:t>
            </a:r>
            <a:r>
              <a:rPr lang="en-US" dirty="0" smtClean="0"/>
              <a:t>volume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</a:t>
            </a:r>
            <a:r>
              <a:rPr lang="en-US" dirty="0" smtClean="0"/>
              <a:t>common </a:t>
            </a:r>
            <a:r>
              <a:rPr lang="en-US" dirty="0"/>
              <a:t>use of CPAP mode is for the treatment of </a:t>
            </a:r>
            <a:r>
              <a:rPr lang="en-US" dirty="0" smtClean="0">
                <a:solidFill>
                  <a:srgbClr val="C00000"/>
                </a:solidFill>
              </a:rPr>
              <a:t>obstructive </a:t>
            </a:r>
            <a:r>
              <a:rPr lang="en-US" dirty="0">
                <a:solidFill>
                  <a:srgbClr val="C00000"/>
                </a:solidFill>
              </a:rPr>
              <a:t>sleep </a:t>
            </a:r>
            <a:r>
              <a:rPr lang="en-US" dirty="0" smtClean="0">
                <a:solidFill>
                  <a:srgbClr val="C00000"/>
                </a:solidFill>
              </a:rPr>
              <a:t>apnea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4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244397"/>
            <a:ext cx="5469038" cy="6501307"/>
          </a:xfrm>
        </p:spPr>
      </p:pic>
    </p:spTree>
    <p:extLst>
      <p:ext uri="{BB962C8B-B14F-4D97-AF65-F5344CB8AC3E}">
        <p14:creationId xmlns:p14="http://schemas.microsoft.com/office/powerpoint/2010/main" val="253856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8" y="616017"/>
            <a:ext cx="10653149" cy="6141035"/>
          </a:xfrm>
        </p:spPr>
      </p:pic>
    </p:spTree>
    <p:extLst>
      <p:ext uri="{BB962C8B-B14F-4D97-AF65-F5344CB8AC3E}">
        <p14:creationId xmlns:p14="http://schemas.microsoft.com/office/powerpoint/2010/main" val="424454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CPAP SETTING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CPAP = </a:t>
            </a:r>
            <a:r>
              <a:rPr lang="en-US" sz="3000" dirty="0" smtClean="0"/>
              <a:t>5 </a:t>
            </a:r>
            <a:r>
              <a:rPr lang="en-US" sz="3000" dirty="0" smtClean="0"/>
              <a:t>CMH2O</a:t>
            </a:r>
          </a:p>
          <a:p>
            <a:r>
              <a:rPr lang="en-US" sz="3000" dirty="0" smtClean="0"/>
              <a:t>FIO2 = 50 %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0460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411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 support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</a:t>
            </a:r>
            <a:b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 MODE)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2159"/>
            <a:ext cx="10515600" cy="413480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Pressure </a:t>
            </a:r>
            <a:r>
              <a:rPr lang="en-US" dirty="0"/>
              <a:t>support ventilation is used </a:t>
            </a:r>
            <a:r>
              <a:rPr lang="en-US" dirty="0">
                <a:solidFill>
                  <a:srgbClr val="C00000"/>
                </a:solidFill>
              </a:rPr>
              <a:t>most commonly</a:t>
            </a:r>
            <a:r>
              <a:rPr lang="en-US" dirty="0"/>
              <a:t> </a:t>
            </a:r>
            <a:r>
              <a:rPr lang="en-US" dirty="0" smtClean="0"/>
              <a:t>for NIV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IPAP</a:t>
            </a:r>
            <a:r>
              <a:rPr lang="en-US" dirty="0" smtClean="0"/>
              <a:t> and </a:t>
            </a:r>
            <a:r>
              <a:rPr lang="en-US" dirty="0">
                <a:solidFill>
                  <a:srgbClr val="C00000"/>
                </a:solidFill>
              </a:rPr>
              <a:t>EPAP</a:t>
            </a:r>
            <a:r>
              <a:rPr lang="en-US" dirty="0"/>
              <a:t> are set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but there is no backup rate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2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48" y="284480"/>
            <a:ext cx="8420312" cy="6315234"/>
          </a:xfrm>
        </p:spPr>
      </p:pic>
    </p:spTree>
    <p:extLst>
      <p:ext uri="{BB962C8B-B14F-4D97-AF65-F5344CB8AC3E}">
        <p14:creationId xmlns:p14="http://schemas.microsoft.com/office/powerpoint/2010/main" val="403809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MODE SETTING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EPAP = 5 CMH2O</a:t>
            </a:r>
          </a:p>
          <a:p>
            <a:endParaRPr lang="en-US" dirty="0" smtClean="0"/>
          </a:p>
          <a:p>
            <a:r>
              <a:rPr lang="en-US" dirty="0" smtClean="0"/>
              <a:t>PSV = </a:t>
            </a:r>
            <a:r>
              <a:rPr lang="en-US" dirty="0" smtClean="0"/>
              <a:t>10 </a:t>
            </a:r>
            <a:r>
              <a:rPr lang="en-US" dirty="0" smtClean="0"/>
              <a:t>CMH2O   OR    IPAP = </a:t>
            </a:r>
            <a:r>
              <a:rPr lang="en-US" dirty="0" smtClean="0"/>
              <a:t>15 </a:t>
            </a:r>
            <a:r>
              <a:rPr lang="en-US" dirty="0" smtClean="0"/>
              <a:t>CMH2O</a:t>
            </a:r>
          </a:p>
          <a:p>
            <a:endParaRPr lang="en-US" dirty="0"/>
          </a:p>
          <a:p>
            <a:r>
              <a:rPr lang="en-US" dirty="0" smtClean="0"/>
              <a:t>FIO2 = 50 %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452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spontaneous/timed 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(S/T) mode</a:t>
            </a:r>
            <a:endParaRPr lang="en-US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patient becomes </a:t>
            </a:r>
            <a:r>
              <a:rPr lang="en-US" dirty="0" err="1"/>
              <a:t>apnoeic</a:t>
            </a:r>
            <a:r>
              <a:rPr lang="en-US" dirty="0"/>
              <a:t>, the ventilator will  </a:t>
            </a:r>
            <a:r>
              <a:rPr lang="en-US" dirty="0" smtClean="0"/>
              <a:t>deliver breaths </a:t>
            </a:r>
            <a:r>
              <a:rPr lang="en-US" dirty="0"/>
              <a:t>at the rate set on </a:t>
            </a:r>
            <a:r>
              <a:rPr lang="en-US" dirty="0" smtClean="0"/>
              <a:t>the </a:t>
            </a:r>
            <a:r>
              <a:rPr lang="en-US" dirty="0"/>
              <a:t>ventilator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0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24347"/>
            <a:ext cx="6756400" cy="6497960"/>
          </a:xfrm>
        </p:spPr>
      </p:pic>
    </p:spTree>
    <p:extLst>
      <p:ext uri="{BB962C8B-B14F-4D97-AF65-F5344CB8AC3E}">
        <p14:creationId xmlns:p14="http://schemas.microsoft.com/office/powerpoint/2010/main" val="291780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S/T MODE SETTING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EPAP = 5 </a:t>
            </a:r>
          </a:p>
          <a:p>
            <a:r>
              <a:rPr lang="en-US" dirty="0" smtClean="0"/>
              <a:t>IPAP = </a:t>
            </a:r>
            <a:r>
              <a:rPr lang="en-US" dirty="0" smtClean="0"/>
              <a:t>15</a:t>
            </a:r>
            <a:endParaRPr lang="en-US" dirty="0" smtClean="0"/>
          </a:p>
          <a:p>
            <a:r>
              <a:rPr lang="en-US" dirty="0" smtClean="0"/>
              <a:t>RR = 12</a:t>
            </a:r>
          </a:p>
          <a:p>
            <a:r>
              <a:rPr lang="en-US" dirty="0" smtClean="0"/>
              <a:t>FIO2 = 50</a:t>
            </a:r>
          </a:p>
          <a:p>
            <a:r>
              <a:rPr lang="en-US" dirty="0" smtClean="0"/>
              <a:t>TRIGGER = 2</a:t>
            </a:r>
          </a:p>
          <a:p>
            <a:r>
              <a:rPr lang="en-US" dirty="0" smtClean="0"/>
              <a:t>I – TIME = 1 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6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48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INVASIVE MECHANICAL VENTILATION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4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Pressure-controlled ventilation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/>
          </a:bodyPr>
          <a:lstStyle/>
          <a:p>
            <a:r>
              <a:rPr lang="en-US" dirty="0"/>
              <a:t>Pressure-controlled ventilation is </a:t>
            </a:r>
            <a:r>
              <a:rPr lang="en-US" dirty="0">
                <a:solidFill>
                  <a:srgbClr val="C00000"/>
                </a:solidFill>
              </a:rPr>
              <a:t>similar</a:t>
            </a:r>
            <a:r>
              <a:rPr lang="en-US" dirty="0"/>
              <a:t> to pressure </a:t>
            </a:r>
            <a:r>
              <a:rPr lang="en-US" dirty="0" smtClean="0"/>
              <a:t>support </a:t>
            </a:r>
            <a:r>
              <a:rPr lang="en-US" dirty="0"/>
              <a:t>in that the ventilator applies a </a:t>
            </a:r>
            <a:r>
              <a:rPr lang="en-US" dirty="0" smtClean="0"/>
              <a:t>fixed </a:t>
            </a:r>
            <a:r>
              <a:rPr lang="en-US" dirty="0"/>
              <a:t>level of </a:t>
            </a:r>
            <a:r>
              <a:rPr lang="en-US" dirty="0" smtClean="0"/>
              <a:t>pressure with </a:t>
            </a:r>
            <a:r>
              <a:rPr lang="en-US" dirty="0"/>
              <a:t>each breath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Two differences:</a:t>
            </a:r>
            <a:endParaRPr lang="en-US" dirty="0"/>
          </a:p>
          <a:p>
            <a:r>
              <a:rPr lang="en-US" dirty="0"/>
              <a:t>there is a </a:t>
            </a:r>
            <a:r>
              <a:rPr lang="en-US" dirty="0">
                <a:solidFill>
                  <a:srgbClr val="C00000"/>
                </a:solidFill>
              </a:rPr>
              <a:t>backup rate </a:t>
            </a:r>
            <a:r>
              <a:rPr lang="en-US" dirty="0"/>
              <a:t>with pressure </a:t>
            </a:r>
            <a:r>
              <a:rPr lang="en-US" dirty="0" smtClean="0"/>
              <a:t>control </a:t>
            </a:r>
            <a:r>
              <a:rPr lang="en-US" dirty="0" smtClean="0">
                <a:solidFill>
                  <a:srgbClr val="C00000"/>
                </a:solidFill>
              </a:rPr>
              <a:t>( RR 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inspiratory time is </a:t>
            </a:r>
            <a:r>
              <a:rPr lang="en-US" dirty="0" smtClean="0">
                <a:solidFill>
                  <a:srgbClr val="C00000"/>
                </a:solidFill>
              </a:rPr>
              <a:t>fixed ( I-TIME )</a:t>
            </a:r>
          </a:p>
          <a:p>
            <a:endParaRPr lang="en-US" dirty="0"/>
          </a:p>
          <a:p>
            <a:r>
              <a:rPr lang="en-US" dirty="0" smtClean="0"/>
              <a:t>the fixed </a:t>
            </a:r>
            <a:r>
              <a:rPr lang="en-US" dirty="0"/>
              <a:t>inspiratory time of </a:t>
            </a:r>
            <a:r>
              <a:rPr lang="en-US" dirty="0" smtClean="0"/>
              <a:t>pressure control </a:t>
            </a:r>
            <a:r>
              <a:rPr lang="en-US" dirty="0"/>
              <a:t>is </a:t>
            </a:r>
            <a:r>
              <a:rPr lang="en-US" dirty="0" smtClean="0"/>
              <a:t>beneficial </a:t>
            </a:r>
            <a:r>
              <a:rPr lang="en-US" dirty="0"/>
              <a:t>when the inspiratory phase is prolonged </a:t>
            </a:r>
            <a:r>
              <a:rPr lang="en-US" dirty="0" smtClean="0"/>
              <a:t>during </a:t>
            </a:r>
            <a:r>
              <a:rPr lang="en-US" dirty="0"/>
              <a:t>pressure support due to leak </a:t>
            </a:r>
          </a:p>
        </p:txBody>
      </p:sp>
    </p:spTree>
    <p:extLst>
      <p:ext uri="{BB962C8B-B14F-4D97-AF65-F5344CB8AC3E}">
        <p14:creationId xmlns:p14="http://schemas.microsoft.com/office/powerpoint/2010/main" val="3794403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volume assured pressure support (AVAPS)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AVAPS maintains a tidal volume equal to or greater </a:t>
            </a:r>
            <a:r>
              <a:rPr lang="en-US" dirty="0" smtClean="0"/>
              <a:t>than the </a:t>
            </a:r>
            <a:r>
              <a:rPr lang="en-US" dirty="0">
                <a:solidFill>
                  <a:srgbClr val="C00000"/>
                </a:solidFill>
              </a:rPr>
              <a:t>target tidal volume </a:t>
            </a:r>
            <a:r>
              <a:rPr lang="en-US" dirty="0"/>
              <a:t>, by </a:t>
            </a:r>
            <a:r>
              <a:rPr lang="en-US" dirty="0" smtClean="0"/>
              <a:t>controlling the pressure </a:t>
            </a:r>
            <a:r>
              <a:rPr lang="en-US" dirty="0"/>
              <a:t>support between the </a:t>
            </a:r>
            <a:r>
              <a:rPr lang="en-US" dirty="0">
                <a:solidFill>
                  <a:srgbClr val="C00000"/>
                </a:solidFill>
              </a:rPr>
              <a:t>minimum and maximum </a:t>
            </a:r>
            <a:r>
              <a:rPr lang="en-US" dirty="0" smtClean="0">
                <a:solidFill>
                  <a:srgbClr val="C00000"/>
                </a:solidFill>
              </a:rPr>
              <a:t>IPAP </a:t>
            </a:r>
            <a:r>
              <a:rPr lang="en-US" dirty="0"/>
              <a:t>settings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patient </a:t>
            </a:r>
            <a:r>
              <a:rPr lang="en-US" dirty="0" smtClean="0"/>
              <a:t>effort </a:t>
            </a:r>
            <a:r>
              <a:rPr lang="en-US" dirty="0"/>
              <a:t>decreases, AVAPS automatically increases IPAP </a:t>
            </a:r>
            <a:r>
              <a:rPr lang="en-US" dirty="0" smtClean="0"/>
              <a:t>to maintain </a:t>
            </a:r>
            <a:r>
              <a:rPr lang="en-US" dirty="0"/>
              <a:t>the target tidal volume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patient effort </a:t>
            </a:r>
            <a:r>
              <a:rPr lang="en-US" dirty="0"/>
              <a:t>increases, AVAPS will reduce IPAP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5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19" y="213360"/>
            <a:ext cx="8667539" cy="6500654"/>
          </a:xfrm>
        </p:spPr>
      </p:pic>
    </p:spTree>
    <p:extLst>
      <p:ext uri="{BB962C8B-B14F-4D97-AF65-F5344CB8AC3E}">
        <p14:creationId xmlns:p14="http://schemas.microsoft.com/office/powerpoint/2010/main" val="2589539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0" y="1564640"/>
            <a:ext cx="10379620" cy="4647591"/>
          </a:xfrm>
        </p:spPr>
      </p:pic>
    </p:spTree>
    <p:extLst>
      <p:ext uri="{BB962C8B-B14F-4D97-AF65-F5344CB8AC3E}">
        <p14:creationId xmlns:p14="http://schemas.microsoft.com/office/powerpoint/2010/main" val="1986348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AVAPS MODE SETTING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EPAP = 5 </a:t>
            </a:r>
          </a:p>
          <a:p>
            <a:r>
              <a:rPr lang="en-US" dirty="0" smtClean="0"/>
              <a:t>MAX IPAP = 30</a:t>
            </a:r>
          </a:p>
          <a:p>
            <a:r>
              <a:rPr lang="en-US" dirty="0" smtClean="0"/>
              <a:t>MIN IPAP = 15</a:t>
            </a:r>
          </a:p>
          <a:p>
            <a:r>
              <a:rPr lang="en-US" dirty="0" smtClean="0"/>
              <a:t>TV = 500 </a:t>
            </a:r>
          </a:p>
          <a:p>
            <a:r>
              <a:rPr lang="en-US" dirty="0" smtClean="0"/>
              <a:t>RR = 12</a:t>
            </a:r>
          </a:p>
          <a:p>
            <a:r>
              <a:rPr lang="en-US" dirty="0" smtClean="0"/>
              <a:t>FIO2 = 50</a:t>
            </a:r>
          </a:p>
          <a:p>
            <a:r>
              <a:rPr lang="en-US" dirty="0" smtClean="0"/>
              <a:t>I-TIME = 1 </a:t>
            </a:r>
          </a:p>
          <a:p>
            <a:r>
              <a:rPr lang="en-US" dirty="0" smtClean="0"/>
              <a:t>TRIGGER =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3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61" y="243840"/>
            <a:ext cx="8426027" cy="6319520"/>
          </a:xfrm>
        </p:spPr>
      </p:pic>
    </p:spTree>
    <p:extLst>
      <p:ext uri="{BB962C8B-B14F-4D97-AF65-F5344CB8AC3E}">
        <p14:creationId xmlns:p14="http://schemas.microsoft.com/office/powerpoint/2010/main" val="3485277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APRV (Airway Pressure Release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Ventilation )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1273334"/>
            <a:ext cx="7305040" cy="5478780"/>
          </a:xfrm>
        </p:spPr>
      </p:pic>
    </p:spTree>
    <p:extLst>
      <p:ext uri="{BB962C8B-B14F-4D97-AF65-F5344CB8AC3E}">
        <p14:creationId xmlns:p14="http://schemas.microsoft.com/office/powerpoint/2010/main" val="4019316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7944"/>
            <a:ext cx="8956040" cy="6717030"/>
          </a:xfrm>
        </p:spPr>
      </p:pic>
    </p:spTree>
    <p:extLst>
      <p:ext uri="{BB962C8B-B14F-4D97-AF65-F5344CB8AC3E}">
        <p14:creationId xmlns:p14="http://schemas.microsoft.com/office/powerpoint/2010/main" val="412895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APRV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 high is usually set at a level between 20 and 30 cm H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 low is set between 0 and 5 cm H</a:t>
            </a:r>
            <a:r>
              <a:rPr lang="en-US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 initially.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 high: 4–6 s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 low: 0.2-0.8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90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Proportional assist ventilation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applied </a:t>
            </a:r>
            <a:r>
              <a:rPr lang="en-US" dirty="0" smtClean="0"/>
              <a:t>pressure </a:t>
            </a:r>
            <a:r>
              <a:rPr lang="en-US" dirty="0"/>
              <a:t>is determined by </a:t>
            </a:r>
            <a:r>
              <a:rPr lang="en-US" dirty="0">
                <a:solidFill>
                  <a:srgbClr val="C00000"/>
                </a:solidFill>
              </a:rPr>
              <a:t>respiratory </a:t>
            </a:r>
            <a:r>
              <a:rPr lang="en-US" dirty="0" smtClean="0">
                <a:solidFill>
                  <a:srgbClr val="C00000"/>
                </a:solidFill>
              </a:rPr>
              <a:t>drive </a:t>
            </a:r>
            <a:r>
              <a:rPr lang="en-US" dirty="0" smtClean="0"/>
              <a:t>(inspiratory flow and </a:t>
            </a:r>
            <a:r>
              <a:rPr lang="en-US" dirty="0"/>
              <a:t>tidal volume) and </a:t>
            </a:r>
            <a:r>
              <a:rPr lang="en-US" dirty="0">
                <a:solidFill>
                  <a:srgbClr val="C00000"/>
                </a:solidFill>
              </a:rPr>
              <a:t>lung mechanics </a:t>
            </a:r>
            <a:r>
              <a:rPr lang="en-US" dirty="0" smtClean="0"/>
              <a:t>( </a:t>
            </a:r>
            <a:r>
              <a:rPr lang="en-US" dirty="0"/>
              <a:t>resistance </a:t>
            </a:r>
            <a:r>
              <a:rPr lang="en-US" dirty="0" smtClean="0"/>
              <a:t>and compliance</a:t>
            </a:r>
            <a:r>
              <a:rPr lang="en-US" dirty="0"/>
              <a:t>),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proportion of assist is set by the </a:t>
            </a:r>
            <a:r>
              <a:rPr lang="en-US" dirty="0">
                <a:solidFill>
                  <a:srgbClr val="C00000"/>
                </a:solidFill>
              </a:rPr>
              <a:t>user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 improve </a:t>
            </a:r>
            <a:r>
              <a:rPr lang="en-US" dirty="0">
                <a:solidFill>
                  <a:srgbClr val="C00000"/>
                </a:solidFill>
              </a:rPr>
              <a:t>patient </a:t>
            </a:r>
            <a:r>
              <a:rPr lang="en-US" dirty="0" smtClean="0">
                <a:solidFill>
                  <a:srgbClr val="C00000"/>
                </a:solidFill>
              </a:rPr>
              <a:t>tolerance </a:t>
            </a:r>
            <a:r>
              <a:rPr lang="en-US" dirty="0"/>
              <a:t>during acute respiratory </a:t>
            </a:r>
            <a:r>
              <a:rPr lang="en-US" dirty="0" smtClean="0"/>
              <a:t>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From 1990 to the present, the use of NIV by IPPV progressively increased in acute care. </a:t>
            </a:r>
          </a:p>
          <a:p>
            <a:endParaRPr lang="en-US" sz="3000" dirty="0"/>
          </a:p>
          <a:p>
            <a:r>
              <a:rPr lang="en-US" sz="3000" dirty="0" smtClean="0"/>
              <a:t>This technique is used in up to 30–40 percent of patients in critical care units.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77243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A2A2A"/>
                </a:solidFill>
                <a:latin typeface="proxima_nova_rgregular"/>
              </a:rPr>
              <a:t>The support given is a proportion of the patient's effort and is normally set at </a:t>
            </a:r>
            <a:r>
              <a:rPr lang="en-US" dirty="0" smtClean="0">
                <a:solidFill>
                  <a:srgbClr val="2A2A2A"/>
                </a:solidFill>
                <a:latin typeface="proxima_nova_rgregular"/>
              </a:rPr>
              <a:t>70 - 80</a:t>
            </a:r>
            <a:r>
              <a:rPr lang="en-US" dirty="0">
                <a:solidFill>
                  <a:srgbClr val="2A2A2A"/>
                </a:solidFill>
                <a:latin typeface="proxima_nova_rgregular"/>
              </a:rPr>
              <a:t>%. </a:t>
            </a:r>
            <a:endParaRPr lang="en-US" dirty="0" smtClean="0">
              <a:solidFill>
                <a:srgbClr val="2A2A2A"/>
              </a:solidFill>
              <a:latin typeface="proxima_nova_rgregular"/>
            </a:endParaRPr>
          </a:p>
          <a:p>
            <a:r>
              <a:rPr lang="en-US" dirty="0" smtClean="0">
                <a:solidFill>
                  <a:srgbClr val="2A2A2A"/>
                </a:solidFill>
                <a:latin typeface="proxima_nova_rgregular"/>
              </a:rPr>
              <a:t>This </a:t>
            </a:r>
            <a:r>
              <a:rPr lang="en-US" dirty="0">
                <a:solidFill>
                  <a:srgbClr val="2A2A2A"/>
                </a:solidFill>
                <a:latin typeface="proxima_nova_rgregular"/>
              </a:rPr>
              <a:t>support is always changing according to patient's effort and lung dynamics</a:t>
            </a:r>
            <a:r>
              <a:rPr lang="en-US" dirty="0" smtClean="0">
                <a:solidFill>
                  <a:srgbClr val="2A2A2A"/>
                </a:solidFill>
                <a:latin typeface="proxima_nova_rgregular"/>
              </a:rPr>
              <a:t>.</a:t>
            </a:r>
          </a:p>
          <a:p>
            <a:endParaRPr lang="en-US" dirty="0">
              <a:solidFill>
                <a:srgbClr val="2A2A2A"/>
              </a:solidFill>
              <a:latin typeface="proxima_nova_rgregular"/>
            </a:endParaRPr>
          </a:p>
          <a:p>
            <a:r>
              <a:rPr lang="en-US" dirty="0" smtClean="0">
                <a:solidFill>
                  <a:srgbClr val="2A2A2A"/>
                </a:solidFill>
                <a:latin typeface="proxima_nova_rgregular"/>
              </a:rPr>
              <a:t> </a:t>
            </a:r>
            <a:r>
              <a:rPr lang="en-US" dirty="0">
                <a:solidFill>
                  <a:srgbClr val="2A2A2A"/>
                </a:solidFill>
                <a:latin typeface="proxima_nova_rgregular"/>
              </a:rPr>
              <a:t>If the patient's effort and/or demand are increased, the ventilator support is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5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45" y="365125"/>
            <a:ext cx="8031015" cy="6255738"/>
          </a:xfrm>
        </p:spPr>
      </p:pic>
    </p:spTree>
    <p:extLst>
      <p:ext uri="{BB962C8B-B14F-4D97-AF65-F5344CB8AC3E}">
        <p14:creationId xmlns:p14="http://schemas.microsoft.com/office/powerpoint/2010/main" val="3685984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Neurally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adjusted </a:t>
            </a:r>
            <a:r>
              <a:rPr lang="en-US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ventilatory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assistance</a:t>
            </a:r>
            <a:b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ventilator is triggered by electrical activity of a </a:t>
            </a:r>
            <a:r>
              <a:rPr lang="en-US" dirty="0" smtClean="0"/>
              <a:t>diaphragm</a:t>
            </a:r>
          </a:p>
          <a:p>
            <a:endParaRPr lang="en-US" dirty="0"/>
          </a:p>
          <a:p>
            <a:r>
              <a:rPr lang="en-US" dirty="0"/>
              <a:t>good synchrony</a:t>
            </a:r>
          </a:p>
        </p:txBody>
      </p:sp>
    </p:spTree>
    <p:extLst>
      <p:ext uri="{BB962C8B-B14F-4D97-AF65-F5344CB8AC3E}">
        <p14:creationId xmlns:p14="http://schemas.microsoft.com/office/powerpoint/2010/main" val="1773796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Volume-controlled ventilation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</a:t>
            </a:r>
            <a:r>
              <a:rPr lang="en-US" dirty="0"/>
              <a:t>tidal volume and inspiratory f</a:t>
            </a:r>
            <a:r>
              <a:rPr lang="en-US" dirty="0" smtClean="0"/>
              <a:t>low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More complicated to use 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Wide range of </a:t>
            </a:r>
            <a:r>
              <a:rPr lang="en-US" dirty="0">
                <a:solidFill>
                  <a:srgbClr val="C00000"/>
                </a:solidFill>
              </a:rPr>
              <a:t>alarms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>
                <a:solidFill>
                  <a:srgbClr val="C00000"/>
                </a:solidFill>
              </a:rPr>
              <a:t>Breath-stackin</a:t>
            </a:r>
            <a:r>
              <a:rPr lang="en-US" dirty="0"/>
              <a:t>g possible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579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 time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Rise time </a:t>
            </a:r>
            <a:r>
              <a:rPr lang="en-US" dirty="0" smtClean="0"/>
              <a:t>is </a:t>
            </a:r>
            <a:r>
              <a:rPr lang="en-US" dirty="0"/>
              <a:t>the time required to reach </a:t>
            </a:r>
            <a:r>
              <a:rPr lang="en-US" dirty="0" smtClean="0"/>
              <a:t>inspiratory </a:t>
            </a:r>
            <a:r>
              <a:rPr lang="en-US" dirty="0"/>
              <a:t>pressure at the onset of the inspiratory </a:t>
            </a:r>
            <a:r>
              <a:rPr lang="en-US" dirty="0" smtClean="0"/>
              <a:t>phase with </a:t>
            </a:r>
            <a:r>
              <a:rPr lang="en-US" dirty="0"/>
              <a:t>pressure support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68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45480" cy="54768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start a patient on non-invasive ventilation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3105" y="0"/>
            <a:ext cx="2652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81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an adequate training of all staff</a:t>
            </a:r>
          </a:p>
        </p:txBody>
      </p:sp>
    </p:spTree>
    <p:extLst>
      <p:ext uri="{BB962C8B-B14F-4D97-AF65-F5344CB8AC3E}">
        <p14:creationId xmlns:p14="http://schemas.microsoft.com/office/powerpoint/2010/main" val="2933056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setting where to start NIV according to the severity of ARF</a:t>
            </a:r>
          </a:p>
        </p:txBody>
      </p:sp>
    </p:spTree>
    <p:extLst>
      <p:ext uri="{BB962C8B-B14F-4D97-AF65-F5344CB8AC3E}">
        <p14:creationId xmlns:p14="http://schemas.microsoft.com/office/powerpoint/2010/main" val="2606600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patients </a:t>
            </a:r>
          </a:p>
        </p:txBody>
      </p:sp>
    </p:spTree>
    <p:extLst>
      <p:ext uri="{BB962C8B-B14F-4D97-AF65-F5344CB8AC3E}">
        <p14:creationId xmlns:p14="http://schemas.microsoft.com/office/powerpoint/2010/main" val="648896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 for </a:t>
            </a:r>
            <a:r>
              <a:rPr lang="en-US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SELECTION</a:t>
            </a:r>
            <a:endParaRPr lang="en-US" b="1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positive evidence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Exacerbation </a:t>
            </a:r>
            <a:r>
              <a:rPr lang="en-US" dirty="0"/>
              <a:t>of </a:t>
            </a:r>
            <a:r>
              <a:rPr lang="en-US" dirty="0" smtClean="0"/>
              <a:t>COPD</a:t>
            </a:r>
          </a:p>
          <a:p>
            <a:r>
              <a:rPr lang="en-US" dirty="0"/>
              <a:t>Acute cardiogenic pulmonary </a:t>
            </a:r>
            <a:r>
              <a:rPr lang="en-US" dirty="0" smtClean="0"/>
              <a:t>edema</a:t>
            </a:r>
          </a:p>
          <a:p>
            <a:r>
              <a:rPr lang="en-US" dirty="0"/>
              <a:t>Acute respiratory failure in </a:t>
            </a:r>
            <a:r>
              <a:rPr lang="en-US" dirty="0" smtClean="0"/>
              <a:t>immunocompromised patients</a:t>
            </a:r>
          </a:p>
          <a:p>
            <a:r>
              <a:rPr lang="en-US" dirty="0"/>
              <a:t>Prevention of weaning failure in high-risk </a:t>
            </a:r>
            <a:r>
              <a:rPr lang="en-US" dirty="0" smtClean="0"/>
              <a:t>patients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positive effect</a:t>
            </a:r>
          </a:p>
          <a:p>
            <a:r>
              <a:rPr lang="en-US" dirty="0"/>
              <a:t>Post-operative respiratory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Chest trauma</a:t>
            </a:r>
          </a:p>
          <a:p>
            <a:r>
              <a:rPr lang="en-US" dirty="0"/>
              <a:t>Support during endoscopy</a:t>
            </a:r>
          </a:p>
        </p:txBody>
      </p:sp>
    </p:spTree>
    <p:extLst>
      <p:ext uri="{BB962C8B-B14F-4D97-AF65-F5344CB8AC3E}">
        <p14:creationId xmlns:p14="http://schemas.microsoft.com/office/powerpoint/2010/main" val="385899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86" y="111760"/>
            <a:ext cx="8805333" cy="6746240"/>
          </a:xfrm>
        </p:spPr>
      </p:pic>
    </p:spTree>
    <p:extLst>
      <p:ext uri="{BB962C8B-B14F-4D97-AF65-F5344CB8AC3E}">
        <p14:creationId xmlns:p14="http://schemas.microsoft.com/office/powerpoint/2010/main" val="31035152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conditions that cause CRF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to NIV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en-US" dirty="0"/>
              <a:t>Muscular-skeletal </a:t>
            </a:r>
            <a:r>
              <a:rPr lang="en-US" dirty="0" smtClean="0"/>
              <a:t>: Scoliosis , </a:t>
            </a:r>
            <a:r>
              <a:rPr lang="en-US" dirty="0" err="1" smtClean="0"/>
              <a:t>kyphoscoliosis</a:t>
            </a:r>
            <a:r>
              <a:rPr lang="en-US" dirty="0" smtClean="0"/>
              <a:t> </a:t>
            </a:r>
          </a:p>
          <a:p>
            <a:r>
              <a:rPr lang="en-US" dirty="0"/>
              <a:t>Neuro-muscular </a:t>
            </a:r>
            <a:r>
              <a:rPr lang="en-US" dirty="0" smtClean="0"/>
              <a:t>:  </a:t>
            </a:r>
            <a:r>
              <a:rPr lang="en-US" dirty="0" err="1"/>
              <a:t>Duchenne</a:t>
            </a:r>
            <a:r>
              <a:rPr lang="en-US" dirty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Amylotrophic</a:t>
            </a:r>
            <a:r>
              <a:rPr lang="en-US" dirty="0" smtClean="0"/>
              <a:t> </a:t>
            </a:r>
            <a:r>
              <a:rPr lang="en-US" dirty="0"/>
              <a:t>lateral sclerosis , </a:t>
            </a:r>
            <a:r>
              <a:rPr lang="en-US" dirty="0" smtClean="0"/>
              <a:t>                                                                                                        Myasthenia </a:t>
            </a:r>
            <a:r>
              <a:rPr lang="en-US" dirty="0"/>
              <a:t>gravis  </a:t>
            </a:r>
            <a:endParaRPr lang="en-US" dirty="0" smtClean="0"/>
          </a:p>
          <a:p>
            <a:r>
              <a:rPr lang="en-US" dirty="0" smtClean="0"/>
              <a:t>Neurological </a:t>
            </a:r>
            <a:r>
              <a:rPr lang="en-US" dirty="0"/>
              <a:t>: central </a:t>
            </a:r>
            <a:r>
              <a:rPr lang="en-US" dirty="0" smtClean="0"/>
              <a:t>hypoventilation</a:t>
            </a:r>
          </a:p>
          <a:p>
            <a:r>
              <a:rPr lang="en-US" dirty="0"/>
              <a:t>Obesity  : </a:t>
            </a:r>
            <a:r>
              <a:rPr lang="en-US" dirty="0" smtClean="0"/>
              <a:t>obstructive </a:t>
            </a:r>
            <a:r>
              <a:rPr lang="en-US" dirty="0"/>
              <a:t>sleep </a:t>
            </a:r>
            <a:r>
              <a:rPr lang="en-US" dirty="0" smtClean="0"/>
              <a:t>apnea</a:t>
            </a:r>
          </a:p>
          <a:p>
            <a:r>
              <a:rPr lang="en-US" dirty="0"/>
              <a:t>Pulmonary : COPD , Cystic fibrosis, pulmonary hypertension  </a:t>
            </a:r>
          </a:p>
        </p:txBody>
      </p:sp>
    </p:spTree>
    <p:extLst>
      <p:ext uri="{BB962C8B-B14F-4D97-AF65-F5344CB8AC3E}">
        <p14:creationId xmlns:p14="http://schemas.microsoft.com/office/powerpoint/2010/main" val="923820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2031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Cardiac or respiratory arrest </a:t>
            </a:r>
            <a:endParaRPr lang="en-US" dirty="0" smtClean="0"/>
          </a:p>
          <a:p>
            <a:r>
              <a:rPr lang="en-US" dirty="0" smtClean="0"/>
              <a:t>agitation not </a:t>
            </a:r>
            <a:r>
              <a:rPr lang="en-US" dirty="0"/>
              <a:t>controlled with sedation </a:t>
            </a:r>
            <a:endParaRPr lang="en-US" dirty="0" smtClean="0"/>
          </a:p>
          <a:p>
            <a:r>
              <a:rPr lang="en-US" dirty="0"/>
              <a:t>Severe </a:t>
            </a:r>
            <a:r>
              <a:rPr lang="en-US" dirty="0" smtClean="0"/>
              <a:t>gastrointestinal </a:t>
            </a:r>
            <a:r>
              <a:rPr lang="en-US" dirty="0"/>
              <a:t>bleeding </a:t>
            </a:r>
            <a:endParaRPr lang="en-US" dirty="0" smtClean="0"/>
          </a:p>
          <a:p>
            <a:r>
              <a:rPr lang="en-US" dirty="0"/>
              <a:t>Bowel obstruction </a:t>
            </a:r>
            <a:endParaRPr lang="en-US" dirty="0" smtClean="0"/>
          </a:p>
          <a:p>
            <a:r>
              <a:rPr lang="en-US" dirty="0"/>
              <a:t>Severe </a:t>
            </a:r>
            <a:r>
              <a:rPr lang="en-US" dirty="0" smtClean="0"/>
              <a:t>hemodynamic instability</a:t>
            </a:r>
          </a:p>
          <a:p>
            <a:r>
              <a:rPr lang="en-US" dirty="0"/>
              <a:t>Fixed upper airway obstruction</a:t>
            </a:r>
          </a:p>
          <a:p>
            <a:r>
              <a:rPr lang="en-US" dirty="0" smtClean="0"/>
              <a:t>Inability </a:t>
            </a:r>
            <a:r>
              <a:rPr lang="en-US" dirty="0"/>
              <a:t>to clear </a:t>
            </a:r>
            <a:r>
              <a:rPr lang="en-US" dirty="0" smtClean="0"/>
              <a:t>secretions</a:t>
            </a:r>
          </a:p>
          <a:p>
            <a:r>
              <a:rPr lang="en-US" dirty="0"/>
              <a:t>Untreated pneumothorax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647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negative evidence</a:t>
            </a:r>
            <a:b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dirty="0" err="1" smtClean="0">
                <a:solidFill>
                  <a:srgbClr val="FF0000"/>
                </a:solidFill>
              </a:rPr>
              <a:t>extubation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FF0000"/>
                </a:solidFill>
              </a:rPr>
              <a:t>failure</a:t>
            </a:r>
          </a:p>
        </p:txBody>
      </p:sp>
    </p:spTree>
    <p:extLst>
      <p:ext uri="{BB962C8B-B14F-4D97-AF65-F5344CB8AC3E}">
        <p14:creationId xmlns:p14="http://schemas.microsoft.com/office/powerpoint/2010/main" val="545128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Start NIV in acute patients?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 Clinical signs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 dyspnea </a:t>
            </a:r>
            <a:r>
              <a:rPr lang="en-US" dirty="0"/>
              <a:t>(from moderate to severe)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Tachypnea </a:t>
            </a:r>
            <a:r>
              <a:rPr lang="en-US" dirty="0"/>
              <a:t>(RR &gt;25 breaths/min)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/>
              <a:t>respiratory work (accessory </a:t>
            </a:r>
            <a:r>
              <a:rPr lang="en-US" dirty="0" smtClean="0"/>
              <a:t>muscles </a:t>
            </a:r>
            <a:r>
              <a:rPr lang="en-US" dirty="0"/>
              <a:t>use, paradoxical </a:t>
            </a:r>
            <a:r>
              <a:rPr lang="en-US" dirty="0" smtClean="0"/>
              <a:t>   breathing</a:t>
            </a:r>
            <a:r>
              <a:rPr lang="en-US" dirty="0"/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Respiratory </a:t>
            </a:r>
            <a:r>
              <a:rPr lang="en-US" dirty="0"/>
              <a:t>acidosis (pH &lt;7.35 with </a:t>
            </a:r>
            <a:r>
              <a:rPr lang="en-US" dirty="0" smtClean="0"/>
              <a:t>PaCO2 &gt;</a:t>
            </a:r>
            <a:r>
              <a:rPr lang="en-US" dirty="0"/>
              <a:t> 45 mmHg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Hypoxemia </a:t>
            </a:r>
            <a:r>
              <a:rPr lang="en-US" dirty="0"/>
              <a:t>(</a:t>
            </a:r>
            <a:r>
              <a:rPr lang="en-US" dirty="0" smtClean="0"/>
              <a:t>PaO2 </a:t>
            </a:r>
            <a:r>
              <a:rPr lang="en-US" dirty="0"/>
              <a:t>/</a:t>
            </a:r>
            <a:r>
              <a:rPr lang="en-US" dirty="0" smtClean="0"/>
              <a:t>FiO2  </a:t>
            </a:r>
            <a:r>
              <a:rPr lang="en-US" dirty="0"/>
              <a:t>&lt;300)</a:t>
            </a:r>
          </a:p>
        </p:txBody>
      </p:sp>
    </p:spTree>
    <p:extLst>
      <p:ext uri="{BB962C8B-B14F-4D97-AF65-F5344CB8AC3E}">
        <p14:creationId xmlns:p14="http://schemas.microsoft.com/office/powerpoint/2010/main" val="1955421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technique to </a:t>
            </a:r>
            <a:r>
              <a:rPr lang="en-US" dirty="0" smtClean="0"/>
              <a:t>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873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</a:t>
            </a:r>
            <a:r>
              <a:rPr lang="en-US" dirty="0" smtClean="0"/>
              <a:t>mask </a:t>
            </a:r>
            <a:r>
              <a:rPr lang="en-US" dirty="0" smtClean="0">
                <a:solidFill>
                  <a:srgbClr val="C00000"/>
                </a:solidFill>
              </a:rPr>
              <a:t>best </a:t>
            </a:r>
            <a:r>
              <a:rPr lang="en-US" dirty="0">
                <a:solidFill>
                  <a:srgbClr val="C00000"/>
                </a:solidFill>
              </a:rPr>
              <a:t>fitting </a:t>
            </a:r>
            <a:r>
              <a:rPr lang="en-US" dirty="0"/>
              <a:t>facial </a:t>
            </a:r>
            <a:r>
              <a:rPr lang="en-US" dirty="0" smtClean="0"/>
              <a:t>anatomy</a:t>
            </a:r>
          </a:p>
          <a:p>
            <a:endParaRPr lang="en-US" dirty="0"/>
          </a:p>
          <a:p>
            <a:r>
              <a:rPr lang="en-US" dirty="0"/>
              <a:t>Choose a ventilator</a:t>
            </a:r>
          </a:p>
        </p:txBody>
      </p:sp>
    </p:spTree>
    <p:extLst>
      <p:ext uri="{BB962C8B-B14F-4D97-AF65-F5344CB8AC3E}">
        <p14:creationId xmlns:p14="http://schemas.microsoft.com/office/powerpoint/2010/main" val="27850822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385"/>
            <a:ext cx="10515600" cy="145023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 ventilation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dirty="0">
                <a:solidFill>
                  <a:srgbClr val="C00000"/>
                </a:solidFill>
              </a:rPr>
              <a:t>low pressures</a:t>
            </a:r>
            <a:r>
              <a:rPr lang="en-US" dirty="0"/>
              <a:t>, then </a:t>
            </a:r>
            <a:r>
              <a:rPr lang="en-US" dirty="0">
                <a:solidFill>
                  <a:srgbClr val="C00000"/>
                </a:solidFill>
              </a:rPr>
              <a:t>increase gradually </a:t>
            </a:r>
            <a:r>
              <a:rPr lang="en-US" dirty="0"/>
              <a:t>depending on </a:t>
            </a:r>
            <a:r>
              <a:rPr lang="en-US" dirty="0" smtClean="0"/>
              <a:t>comfort.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155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clinical status, monitor </a:t>
            </a:r>
            <a:r>
              <a:rPr lang="en-US" dirty="0" smtClean="0"/>
              <a:t>SpO2</a:t>
            </a:r>
            <a:endParaRPr lang="en-US" dirty="0"/>
          </a:p>
          <a:p>
            <a:r>
              <a:rPr lang="en-US" dirty="0" smtClean="0"/>
              <a:t>measure </a:t>
            </a:r>
            <a:r>
              <a:rPr lang="en-US" dirty="0"/>
              <a:t>blood gases periodically</a:t>
            </a:r>
          </a:p>
          <a:p>
            <a:r>
              <a:rPr lang="en-US" dirty="0"/>
              <a:t>patient–</a:t>
            </a:r>
            <a:r>
              <a:rPr lang="en-US" dirty="0" err="1"/>
              <a:t>ventilatory</a:t>
            </a:r>
            <a:r>
              <a:rPr lang="en-US" dirty="0"/>
              <a:t> synchrony,  comfort, </a:t>
            </a:r>
            <a:r>
              <a:rPr lang="en-US" dirty="0" smtClean="0"/>
              <a:t>leaks</a:t>
            </a:r>
          </a:p>
          <a:p>
            <a:r>
              <a:rPr lang="en-US" dirty="0"/>
              <a:t>Consider </a:t>
            </a:r>
            <a:r>
              <a:rPr lang="en-US" dirty="0" smtClean="0"/>
              <a:t>humidification</a:t>
            </a:r>
          </a:p>
          <a:p>
            <a:r>
              <a:rPr lang="en-US" dirty="0" smtClean="0"/>
              <a:t>carefully sedation</a:t>
            </a:r>
          </a:p>
          <a:p>
            <a:r>
              <a:rPr lang="en-US" dirty="0"/>
              <a:t>management of secretions</a:t>
            </a:r>
            <a:endParaRPr lang="en-US" dirty="0" smtClean="0"/>
          </a:p>
          <a:p>
            <a:r>
              <a:rPr lang="en-US" dirty="0" smtClean="0"/>
              <a:t>Prevent </a:t>
            </a:r>
            <a:r>
              <a:rPr lang="en-US" dirty="0"/>
              <a:t>skin </a:t>
            </a:r>
            <a:r>
              <a:rPr lang="en-US" dirty="0" smtClean="0"/>
              <a:t>lesions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41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0560"/>
            <a:ext cx="10515600" cy="8940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Predictors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starting ventilation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760" y="1564640"/>
            <a:ext cx="11287760" cy="513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RR &gt; 35 breaths/min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Moderate–severe </a:t>
            </a:r>
            <a:r>
              <a:rPr lang="en-US" dirty="0"/>
              <a:t>ARDS </a:t>
            </a:r>
            <a:r>
              <a:rPr lang="en-US" dirty="0" smtClean="0"/>
              <a:t>(P/F R &lt;200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 Shock (systolic </a:t>
            </a:r>
            <a:r>
              <a:rPr lang="en-US" dirty="0"/>
              <a:t>blood pressure &lt;90 mmHg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Multiple </a:t>
            </a:r>
            <a:r>
              <a:rPr lang="en-US" dirty="0"/>
              <a:t>acute organ </a:t>
            </a:r>
            <a:r>
              <a:rPr lang="en-US" dirty="0" smtClean="0"/>
              <a:t>insufficiency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acidosis (pH </a:t>
            </a:r>
            <a:r>
              <a:rPr lang="en-US" dirty="0"/>
              <a:t>&lt;7.25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Severe </a:t>
            </a:r>
            <a:r>
              <a:rPr lang="en-US" dirty="0"/>
              <a:t>altered level of consciousness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Excessive </a:t>
            </a:r>
            <a:r>
              <a:rPr lang="en-US" dirty="0" smtClean="0"/>
              <a:t>secretions</a:t>
            </a:r>
          </a:p>
          <a:p>
            <a:pPr marL="0" indent="0">
              <a:buNone/>
            </a:pPr>
            <a:r>
              <a:rPr lang="en-US" dirty="0"/>
              <a:t> Low BMI</a:t>
            </a:r>
          </a:p>
          <a:p>
            <a:pPr marL="0" indent="0">
              <a:buNone/>
            </a:pPr>
            <a:r>
              <a:rPr lang="en-US" dirty="0" smtClean="0"/>
              <a:t> Age </a:t>
            </a:r>
            <a:r>
              <a:rPr lang="en-US" dirty="0"/>
              <a:t>&gt;40 year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9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Predictors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failure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starting ventilation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Failure </a:t>
            </a:r>
            <a:r>
              <a:rPr lang="en-US" dirty="0"/>
              <a:t>to improve </a:t>
            </a:r>
            <a:r>
              <a:rPr lang="en-US" dirty="0">
                <a:solidFill>
                  <a:srgbClr val="FF0000"/>
                </a:solidFill>
              </a:rPr>
              <a:t>oxygenation</a:t>
            </a:r>
            <a:r>
              <a:rPr lang="en-US" dirty="0"/>
              <a:t> within </a:t>
            </a:r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hour </a:t>
            </a:r>
            <a:r>
              <a:rPr lang="en-US" dirty="0"/>
              <a:t>of </a:t>
            </a:r>
            <a:r>
              <a:rPr lang="en-US" dirty="0" smtClean="0"/>
              <a:t>NIV</a:t>
            </a:r>
          </a:p>
          <a:p>
            <a:r>
              <a:rPr lang="en-US" dirty="0" smtClean="0"/>
              <a:t>(</a:t>
            </a:r>
            <a:r>
              <a:rPr lang="en-US" dirty="0"/>
              <a:t>PaO2/FiO2 &lt;175 mm Hg)</a:t>
            </a:r>
          </a:p>
          <a:p>
            <a:r>
              <a:rPr lang="en-US" dirty="0" smtClean="0"/>
              <a:t>No </a:t>
            </a:r>
            <a:r>
              <a:rPr lang="en-US" dirty="0"/>
              <a:t>improvement within </a:t>
            </a:r>
            <a:r>
              <a:rPr lang="en-US" dirty="0">
                <a:solidFill>
                  <a:srgbClr val="FF0000"/>
                </a:solidFill>
              </a:rPr>
              <a:t>2 h </a:t>
            </a:r>
            <a:r>
              <a:rPr lang="en-US" dirty="0"/>
              <a:t>of NIV in </a:t>
            </a:r>
            <a:r>
              <a:rPr lang="en-US" dirty="0">
                <a:solidFill>
                  <a:srgbClr val="FF0000"/>
                </a:solidFill>
              </a:rPr>
              <a:t>pH, </a:t>
            </a:r>
            <a:r>
              <a:rPr lang="en-US" dirty="0" smtClean="0">
                <a:solidFill>
                  <a:srgbClr val="FF0000"/>
                </a:solidFill>
              </a:rPr>
              <a:t>RR , PaCO2 </a:t>
            </a:r>
          </a:p>
          <a:p>
            <a:r>
              <a:rPr lang="en-US" dirty="0"/>
              <a:t>Inability to </a:t>
            </a:r>
            <a:r>
              <a:rPr lang="en-US" dirty="0" err="1"/>
              <a:t>minimise</a:t>
            </a:r>
            <a:r>
              <a:rPr lang="en-US" dirty="0"/>
              <a:t> leak</a:t>
            </a:r>
          </a:p>
          <a:p>
            <a:r>
              <a:rPr lang="en-US" dirty="0" smtClean="0"/>
              <a:t>Inability </a:t>
            </a:r>
            <a:r>
              <a:rPr lang="en-US" dirty="0"/>
              <a:t>to co-ordinate with NIV</a:t>
            </a:r>
          </a:p>
          <a:p>
            <a:r>
              <a:rPr lang="en-US" dirty="0" smtClean="0"/>
              <a:t>Burden </a:t>
            </a:r>
            <a:r>
              <a:rPr lang="en-US" dirty="0"/>
              <a:t>of secretion</a:t>
            </a:r>
          </a:p>
        </p:txBody>
      </p:sp>
    </p:spTree>
    <p:extLst>
      <p:ext uri="{BB962C8B-B14F-4D97-AF65-F5344CB8AC3E}">
        <p14:creationId xmlns:p14="http://schemas.microsoft.com/office/powerpoint/2010/main" val="36570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8" y="528320"/>
            <a:ext cx="10565252" cy="6227938"/>
          </a:xfrm>
        </p:spPr>
      </p:pic>
    </p:spTree>
    <p:extLst>
      <p:ext uri="{BB962C8B-B14F-4D97-AF65-F5344CB8AC3E}">
        <p14:creationId xmlns:p14="http://schemas.microsoft.com/office/powerpoint/2010/main" val="982068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46132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FLOW NASAL CANNULA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248021"/>
            <a:ext cx="4852471" cy="6469962"/>
          </a:xfrm>
        </p:spPr>
      </p:pic>
    </p:spTree>
    <p:extLst>
      <p:ext uri="{BB962C8B-B14F-4D97-AF65-F5344CB8AC3E}">
        <p14:creationId xmlns:p14="http://schemas.microsoft.com/office/powerpoint/2010/main" val="10271204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higher flow of oxygen</a:t>
            </a:r>
            <a:r>
              <a:rPr lang="en-US" dirty="0" smtClean="0"/>
              <a:t>,</a:t>
            </a:r>
          </a:p>
          <a:p>
            <a:r>
              <a:rPr lang="en-US" dirty="0" smtClean="0"/>
              <a:t>warm </a:t>
            </a:r>
            <a:r>
              <a:rPr lang="en-US" dirty="0"/>
              <a:t>and </a:t>
            </a:r>
            <a:r>
              <a:rPr lang="en-US" dirty="0" smtClean="0"/>
              <a:t>humidified oxygen</a:t>
            </a:r>
          </a:p>
          <a:p>
            <a:r>
              <a:rPr lang="en-US" dirty="0"/>
              <a:t>causes the patient to rebreathe </a:t>
            </a:r>
            <a:r>
              <a:rPr lang="en-US" dirty="0">
                <a:solidFill>
                  <a:srgbClr val="FF0000"/>
                </a:solidFill>
              </a:rPr>
              <a:t>less exhaled </a:t>
            </a:r>
            <a:r>
              <a:rPr lang="en-US" dirty="0" smtClean="0">
                <a:solidFill>
                  <a:srgbClr val="FF0000"/>
                </a:solidFill>
              </a:rPr>
              <a:t>air </a:t>
            </a:r>
            <a:r>
              <a:rPr lang="en-US" dirty="0"/>
              <a:t>(the elimination of CO2</a:t>
            </a:r>
            <a:r>
              <a:rPr lang="en-US" dirty="0" smtClean="0"/>
              <a:t>)</a:t>
            </a:r>
          </a:p>
          <a:p>
            <a:r>
              <a:rPr lang="en-US" dirty="0"/>
              <a:t>small amount of </a:t>
            </a:r>
            <a:r>
              <a:rPr lang="en-US" dirty="0">
                <a:solidFill>
                  <a:srgbClr val="FF0000"/>
                </a:solidFill>
              </a:rPr>
              <a:t>PEEP</a:t>
            </a:r>
          </a:p>
        </p:txBody>
      </p:sp>
    </p:spTree>
    <p:extLst>
      <p:ext uri="{BB962C8B-B14F-4D97-AF65-F5344CB8AC3E}">
        <p14:creationId xmlns:p14="http://schemas.microsoft.com/office/powerpoint/2010/main" val="3065926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High-flow nasal cannulas will aerosolize the COVID-19 virus</a:t>
            </a:r>
          </a:p>
        </p:txBody>
      </p:sp>
    </p:spTree>
    <p:extLst>
      <p:ext uri="{BB962C8B-B14F-4D97-AF65-F5344CB8AC3E}">
        <p14:creationId xmlns:p14="http://schemas.microsoft.com/office/powerpoint/2010/main" val="29776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912"/>
            <a:ext cx="3210560" cy="3210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2318668"/>
            <a:ext cx="3708400" cy="3003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0"/>
            <a:ext cx="4497116" cy="2530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54" y="2985217"/>
            <a:ext cx="3819207" cy="38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404654"/>
            <a:ext cx="6453346" cy="6453346"/>
          </a:xfrm>
        </p:spPr>
      </p:pic>
    </p:spTree>
    <p:extLst>
      <p:ext uri="{BB962C8B-B14F-4D97-AF65-F5344CB8AC3E}">
        <p14:creationId xmlns:p14="http://schemas.microsoft.com/office/powerpoint/2010/main" val="311096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10200" cy="418655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RESMED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39" y="453402"/>
            <a:ext cx="6373261" cy="5825161"/>
          </a:xfrm>
        </p:spPr>
      </p:pic>
    </p:spTree>
    <p:extLst>
      <p:ext uri="{BB962C8B-B14F-4D97-AF65-F5344CB8AC3E}">
        <p14:creationId xmlns:p14="http://schemas.microsoft.com/office/powerpoint/2010/main" val="115909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1018</Words>
  <Application>Microsoft Office PowerPoint</Application>
  <PresentationFormat>Widescreen</PresentationFormat>
  <Paragraphs>205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proxima_nova_rgregular</vt:lpstr>
      <vt:lpstr>Times New Roman</vt:lpstr>
      <vt:lpstr>Office Theme</vt:lpstr>
      <vt:lpstr>NON INVASIVE POSITIVE PRESSURE  VENTILATION</vt:lpstr>
      <vt:lpstr>Types of mechanical ventilation </vt:lpstr>
      <vt:lpstr>NON INVASIVE MECHANICAL VENTILATION </vt:lpstr>
      <vt:lpstr>HISTORY</vt:lpstr>
      <vt:lpstr>PowerPoint Presentation</vt:lpstr>
      <vt:lpstr>PowerPoint Presentation</vt:lpstr>
      <vt:lpstr>PowerPoint Presentation</vt:lpstr>
      <vt:lpstr>PowerPoint Presentation</vt:lpstr>
      <vt:lpstr>RESMED</vt:lpstr>
      <vt:lpstr>PHILIPS</vt:lpstr>
      <vt:lpstr>PowerPoint Presentation</vt:lpstr>
      <vt:lpstr>PowerPoint Presentation</vt:lpstr>
      <vt:lpstr>NIV MODES</vt:lpstr>
      <vt:lpstr>SPONTANEUS NEGATIVE PRESSURE VENTILATION</vt:lpstr>
      <vt:lpstr>PowerPoint Presentation</vt:lpstr>
      <vt:lpstr>PRESSURE = FLOW × RESISTANCE + VOLUME / COMPLIANCE </vt:lpstr>
      <vt:lpstr>IPAP – EPAP = PRESSURE SUPPORT</vt:lpstr>
      <vt:lpstr>PowerPoint Presentation</vt:lpstr>
      <vt:lpstr>PowerPoint Presentation</vt:lpstr>
      <vt:lpstr>Continuous positive airway pressure  </vt:lpstr>
      <vt:lpstr>PowerPoint Presentation</vt:lpstr>
      <vt:lpstr>PowerPoint Presentation</vt:lpstr>
      <vt:lpstr>CPAP SETTING</vt:lpstr>
      <vt:lpstr>Pressure support ventilation (S MODE)  </vt:lpstr>
      <vt:lpstr>PowerPoint Presentation</vt:lpstr>
      <vt:lpstr>S MODE SETTING</vt:lpstr>
      <vt:lpstr>spontaneous/timed (S/T) mode</vt:lpstr>
      <vt:lpstr>PowerPoint Presentation</vt:lpstr>
      <vt:lpstr>S/T MODE SETTING</vt:lpstr>
      <vt:lpstr>Pressure-controlled ventilation </vt:lpstr>
      <vt:lpstr>average volume assured pressure support (AVAPS) </vt:lpstr>
      <vt:lpstr>PowerPoint Presentation</vt:lpstr>
      <vt:lpstr>PowerPoint Presentation</vt:lpstr>
      <vt:lpstr>AVAPS MODE SETTING</vt:lpstr>
      <vt:lpstr>PowerPoint Presentation</vt:lpstr>
      <vt:lpstr>APRV (Airway Pressure Release Ventilation ) </vt:lpstr>
      <vt:lpstr>PowerPoint Presentation</vt:lpstr>
      <vt:lpstr>APRV SETTING</vt:lpstr>
      <vt:lpstr>Proportional assist ventilation </vt:lpstr>
      <vt:lpstr>PowerPoint Presentation</vt:lpstr>
      <vt:lpstr>PowerPoint Presentation</vt:lpstr>
      <vt:lpstr>Neurally adjusted ventilatory assistance  (NAVA)</vt:lpstr>
      <vt:lpstr>Volume-controlled ventilation </vt:lpstr>
      <vt:lpstr>Rise time </vt:lpstr>
      <vt:lpstr>How to start a patient on non-invasive ventilation </vt:lpstr>
      <vt:lpstr>Education </vt:lpstr>
      <vt:lpstr>Environment </vt:lpstr>
      <vt:lpstr>Indication </vt:lpstr>
      <vt:lpstr>Recommendations for PATIENT SELECTION</vt:lpstr>
      <vt:lpstr>Long-term conditions that cause CRF leading to NIV</vt:lpstr>
      <vt:lpstr>negative evidence</vt:lpstr>
      <vt:lpstr>Strong negative evidence </vt:lpstr>
      <vt:lpstr>When to Start NIV in acute patients? </vt:lpstr>
      <vt:lpstr>Information </vt:lpstr>
      <vt:lpstr>Equipment </vt:lpstr>
      <vt:lpstr>Starting ventilation  </vt:lpstr>
      <vt:lpstr>Monitoring </vt:lpstr>
      <vt:lpstr>Predictors of NIV failure Before starting ventilation </vt:lpstr>
      <vt:lpstr>Predictors of NIV failure After starting ventilation  </vt:lpstr>
      <vt:lpstr>HIGH FLOW NASAL CANNULA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dralizadeh.reza@gmail.com</dc:creator>
  <cp:lastModifiedBy>dralizadeh.reza@gmail.com</cp:lastModifiedBy>
  <cp:revision>91</cp:revision>
  <dcterms:created xsi:type="dcterms:W3CDTF">2020-10-04T16:11:56Z</dcterms:created>
  <dcterms:modified xsi:type="dcterms:W3CDTF">2020-10-06T17:16:44Z</dcterms:modified>
</cp:coreProperties>
</file>